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9AC7A-FAA3-4ADF-AD97-CB085D7207B5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292A6-9EEE-4B10-B94F-75DE748F9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66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292A6-9EEE-4B10-B94F-75DE748F99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864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292A6-9EEE-4B10-B94F-75DE748F998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2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81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jpeg"/><Relationship Id="rId21" Type="http://schemas.openxmlformats.org/officeDocument/2006/relationships/image" Target="../media/image132.jpeg"/><Relationship Id="rId7" Type="http://schemas.openxmlformats.org/officeDocument/2006/relationships/image" Target="../media/image118.jpe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sz="2000" b="1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первичной </a:t>
            </a:r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профсоюзной организации </a:t>
            </a:r>
            <a:endParaRPr lang="ru-RU" sz="2000" b="1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ДО «Центр творчества детей и молодёжи» </a:t>
            </a:r>
            <a:endParaRPr lang="ru-RU" sz="2000" b="1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. Славгород Алтайского края</a:t>
            </a:r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: «Лучшее портфолио ППО». </a:t>
            </a:r>
            <a:endParaRPr lang="ru-RU" sz="2000" b="1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Председатель</a:t>
            </a:r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2000" b="1" dirty="0" err="1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Кривко</a:t>
            </a:r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Наталья Витальевна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60852"/>
            <a:ext cx="6061449" cy="404016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3" y="2415664"/>
            <a:ext cx="1442292" cy="135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4" y="3773115"/>
            <a:ext cx="1047709" cy="131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0" y="5157192"/>
            <a:ext cx="1423789" cy="118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9" y="685125"/>
            <a:ext cx="27843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:\фото презентация\ДЕНЬ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31" y="883064"/>
            <a:ext cx="2520280" cy="189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19036"/>
            <a:ext cx="1440160" cy="19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1" y="2798890"/>
            <a:ext cx="2808228" cy="211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85125"/>
            <a:ext cx="27794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88" y="4935500"/>
            <a:ext cx="1284612" cy="190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725144"/>
            <a:ext cx="2799563" cy="210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733" y="2840524"/>
            <a:ext cx="2760588" cy="206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31" y="4717849"/>
            <a:ext cx="1612393" cy="215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65" y="5301208"/>
            <a:ext cx="1683482" cy="126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 descr="C:\Users\device\Desktop\IMG_20260330_202409_2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99" y="2840524"/>
            <a:ext cx="2695862" cy="20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900100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Члены профсоюза участвуют во всех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акциях и конкурсах: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«За достойный труд!»,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«Я, ты. Он, она – профсоюзная страна!»,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PRO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гимнастика, сбор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средств и посылок для бойцов СВО, субботники, марафоны, просмотр фильмов по охране труда, письма солдатам, ярмарки изделий ручной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работы и многое другое.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Это право закреплено в Федеральном законе № 10-ФЗ «О профессиональных союзах» (ст. 11, 17), гарантирующем профсоюзам свободу деятельности в защите социально-трудовых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интересов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7" name="Picture 17" descr="C:\Users\device\Desktop\IMG-20250702-WA0126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326486"/>
            <a:ext cx="897340" cy="14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92899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2.2. Социальное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партнерство</a:t>
            </a:r>
          </a:p>
          <a:p>
            <a:pPr algn="ctr"/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Диалог с администрацией и властью.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Мы выстраиваем конструктивный диалог с администрацией Центра творчества и администрацией города на основе принципов социального партнёрства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381328"/>
            <a:ext cx="849694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Правовая основа: Ст. 23 Трудового кодекса РФ (Социальное партнерство).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3" y="1196752"/>
            <a:ext cx="345127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40968"/>
            <a:ext cx="230981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device\Desktop\фото для презентации охрана труда профсоюз 2026\IMG-20230214-WA0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2" y="3798168"/>
            <a:ext cx="3444213" cy="25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36" y="1412776"/>
            <a:ext cx="2335213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7"/>
            <a:ext cx="8424936" cy="11695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2.3. Забота</a:t>
            </a:r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 и поддержка: важные направления работы профсоюза</a:t>
            </a:r>
          </a:p>
          <a:p>
            <a:r>
              <a:rPr lang="ru-RU" sz="14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Чествование ветеранов педагогического труда: ежегодные поздравления на День учителя с визитами на </a:t>
            </a:r>
            <a:r>
              <a:rPr lang="ru-RU" sz="14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endParaRPr lang="ru-RU" sz="1400" dirty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Социальная поддержка многодетных семей: профсоюзная помощь в виде наборов канцелярских принадлежностей (ручки, карандаши, альбомы, тетради, пеналы).</a:t>
            </a:r>
          </a:p>
          <a:p>
            <a:r>
              <a:rPr lang="ru-RU" sz="14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Пример реализации: поддержка семьи Ольги Новицкой (трое детей).</a:t>
            </a:r>
            <a:endParaRPr lang="ru-RU" sz="1400" b="0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3" y="1547786"/>
            <a:ext cx="2199801" cy="165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0" y="3236949"/>
            <a:ext cx="2284694" cy="171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0" y="5013176"/>
            <a:ext cx="2284694" cy="17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C:\Users\device\Desktop\IMG-20241004-WA05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22" y="4475838"/>
            <a:ext cx="2599559" cy="19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device\Desktop\IMG-20241005-WA09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3358658" cy="33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device\Desktop\IMG-20241011-WA0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41" y="1961699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2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Раздел 3. Спорт, кругозор, культура и творчество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3.1. </a:t>
            </a:r>
            <a:r>
              <a:rPr lang="ru-RU" sz="16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В здоровом теле — здоровый дух!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   Здоровье и энергия -  через труд на природе!</a:t>
            </a:r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Профсоюзная организация ЦТДМ способствует укреплению физического здоровья коллектива через участие в работах на станции юннатов: прополка, посев семян и другие виды деятельности на свежем воздухе.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88215"/>
            <a:ext cx="4824536" cy="222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24" y="4288215"/>
            <a:ext cx="1634707" cy="2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56" y="4288214"/>
            <a:ext cx="1630310" cy="217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5" y="1844824"/>
            <a:ext cx="3026900" cy="227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C:\Users\device\Desktop\фото для презентации охрана труда профсоюз 2026\IMG-20240508-WA05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277090"/>
            <a:ext cx="2088232" cy="939704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298" name="Picture 10" descr="C:\Users\device\Desktop\фото для презентации охрана труда профсоюз 2026\IMG_20260331_184652_8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58" y="1844824"/>
            <a:ext cx="1451390" cy="22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060847"/>
            <a:ext cx="3600401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Спортивные рекорды Петровой Риты Васильевны, члена нашего профсоюза, отмечены в публикации газеты «</a:t>
            </a:r>
            <a:r>
              <a:rPr lang="ru-RU" sz="1400" dirty="0" err="1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Славгородские</a:t>
            </a:r>
            <a:r>
              <a:rPr lang="ru-RU" sz="1400" dirty="0">
                <a:solidFill>
                  <a:srgbClr val="2C2D2E"/>
                </a:solidFill>
                <a:latin typeface="Arial"/>
              </a:rPr>
              <a:t> </a:t>
            </a:r>
            <a:r>
              <a:rPr lang="ru-RU" sz="14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вести»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7" y="4005064"/>
            <a:ext cx="470747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Сплочение коллектива и пропаганда ЗОЖ.</a:t>
            </a: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74" y="1684091"/>
            <a:ext cx="2146260" cy="161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 descr="C:\Users\device\Desktop\IMG_20260331_212114_4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29" y="2839855"/>
            <a:ext cx="1427204" cy="1901355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088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042" y="2578999"/>
            <a:ext cx="2160240" cy="38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27167"/>
            <a:ext cx="2847801" cy="213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2171653" cy="289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1" y="563662"/>
            <a:ext cx="2137266" cy="28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31" y="2094771"/>
            <a:ext cx="2963342" cy="222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7" y="332657"/>
            <a:ext cx="622179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Развиваем кругозор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3.2.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Тематические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лекции, мастер – классы для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педагогов. Члены профсоюза посетили братскую могилу, почтив память павших. В ходе визита участники привели территорию в порядок – убрали мусор и привели место в надлежащий вид.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84" y="1556792"/>
            <a:ext cx="178051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0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87153"/>
            <a:ext cx="2175930" cy="162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" y="2636912"/>
            <a:ext cx="2880320" cy="384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C:\Users\device\Desktop\фото для презентации охрана труда профсоюз 2026\IMG-20241004-WA0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2881298" cy="384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device\Desktop\фото для презентации охрана труда профсоюз 2026\IMG-20230512-WA0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62445"/>
            <a:ext cx="2862149" cy="38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device\Desktop\фото для презентации охрана труда профсоюз 2026\IMG-20230214-WA00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52" y="476672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18375"/>
            <a:ext cx="6534472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Культура и творчество</a:t>
            </a:r>
          </a:p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3.3.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 Члены профсоюза активно участвуют в городских культурных мероприятиях и творческих встречах, представляя Центр творчества детей и молодёжи</a:t>
            </a:r>
          </a:p>
        </p:txBody>
      </p:sp>
      <p:pic>
        <p:nvPicPr>
          <p:cNvPr id="14346" name="Picture 10" descr="C:\Users\device\Desktop\IMG_20260402_164636_2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61" y="1103664"/>
            <a:ext cx="2145623" cy="23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48" y="1103665"/>
            <a:ext cx="1750926" cy="23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2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device\Desktop\фото для презентации охрана труда профсоюз 2026\IMG-20241004-WA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38" y="1239730"/>
            <a:ext cx="3879133" cy="29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evice\Desktop\фото для презентации охрана труда профсоюз 2026\IMG-20231005-WA0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56412"/>
            <a:ext cx="2189665" cy="2919553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5365" name="Picture 5" descr="C:\Users\device\Desktop\фото для презентации охрана труда профсоюз 2026\IMG-20250927-WA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3431"/>
            <a:ext cx="3074542" cy="2305907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6" name="Picture 6" descr="C:\Users\device\Desktop\фото для презентации охрана труда профсоюз 2026\IMG-20241229-WA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44" y="4005064"/>
            <a:ext cx="3261265" cy="24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device\Desktop\фото для презентации охрана труда профсоюз 2026\IMG-20240222-WA0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55685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"/>
            <a:ext cx="6048672" cy="1600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</a:p>
          <a:p>
            <a:r>
              <a:rPr lang="ru-RU" sz="14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Члены</a:t>
            </a:r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 профсоюза Центра творчества — самые творческие люди!</a:t>
            </a:r>
          </a:p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Они:</a:t>
            </a:r>
          </a:p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репетируют и выступают;</a:t>
            </a:r>
          </a:p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проводят тематические конкурсы (к Новому году, 8 Марта, 23 Февраля);</a:t>
            </a:r>
          </a:p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организуют выставки работ;</a:t>
            </a:r>
          </a:p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ведут </a:t>
            </a:r>
            <a:r>
              <a:rPr lang="ru-RU" sz="14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мастер‑классы. И</a:t>
            </a:r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 многое другое — в ритме творчества</a:t>
            </a:r>
            <a:endParaRPr lang="ru-RU" sz="1400" b="1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44208" y="44624"/>
            <a:ext cx="266429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неформальной обстановке раскрываются таланты наших педагогов. Профком организует праздники, конкурсы и поддерживает творческие увлечения членов профсоюза.</a:t>
            </a:r>
          </a:p>
        </p:txBody>
      </p:sp>
    </p:spTree>
    <p:extLst>
      <p:ext uri="{BB962C8B-B14F-4D97-AF65-F5344CB8AC3E}">
        <p14:creationId xmlns:p14="http://schemas.microsoft.com/office/powerpoint/2010/main" val="323520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vice\Desktop\фото для презентации охрана труда профсоюз 2026\IMG-20240328-WA0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53" y="1619744"/>
            <a:ext cx="6540799" cy="4905599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395536" y="332657"/>
            <a:ext cx="8424936" cy="1169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Раздел 4. Достижения</a:t>
            </a:r>
          </a:p>
          <a:p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Слайд 4.1. Награды ППО и её членов</a:t>
            </a:r>
          </a:p>
          <a:p>
            <a:pPr algn="ctr"/>
            <a:r>
              <a:rPr lang="ru-RU" sz="1400" b="1" u="sng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Нас </a:t>
            </a:r>
            <a:r>
              <a:rPr lang="ru-RU" sz="14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отметили!</a:t>
            </a:r>
            <a:br>
              <a:rPr lang="ru-RU" sz="14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Работа нашего профсоюзного комитета и активность членов профсоюза не раз были отмечены благодарностями на разных уровнях. Это результат командной работы.</a:t>
            </a:r>
            <a:endParaRPr lang="ru-RU" sz="1400" b="1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2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70" y="762713"/>
            <a:ext cx="2162078" cy="288231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196" y="853198"/>
            <a:ext cx="1794034" cy="285314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7413" name="Picture 5" descr="C:\Users\device\Desktop\20260331_211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32" y="853198"/>
            <a:ext cx="1980887" cy="28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device\Desktop\фото для презентации охрана труда профсоюз 2026\IMG-20251111-WA05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88" y="3645023"/>
            <a:ext cx="2304923" cy="307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device\Desktop\фото для презентации охрана труда профсоюз 2026\IMG-20251111-WA05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2304923" cy="307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device\Desktop\IMG_20260331_212330_2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32"/>
            <a:ext cx="1349024" cy="304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C:\Users\device\Desktop\фото для презентации охрана труда профсоюз 2026\IMG-20250822-WA019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25" y="3675457"/>
            <a:ext cx="2282099" cy="3042798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2" name="Прямоугольник 1"/>
          <p:cNvSpPr/>
          <p:nvPr/>
        </p:nvSpPr>
        <p:spPr>
          <a:xfrm>
            <a:off x="3203848" y="44626"/>
            <a:ext cx="583264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Каждый член </a:t>
            </a:r>
            <a:r>
              <a:rPr lang="ru-RU" sz="12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профсоюза ЦТДМ </a:t>
            </a:r>
            <a:r>
              <a:rPr lang="ru-RU" sz="12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имеет одну из следующих форм </a:t>
            </a:r>
            <a:r>
              <a:rPr lang="ru-RU" sz="12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поощрения за личный вклад: </a:t>
            </a:r>
            <a:r>
              <a:rPr lang="ru-RU" sz="12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письмо, благодарность, грамоту или почётную грамоту. Таким образом</a:t>
            </a:r>
            <a:r>
              <a:rPr lang="ru-RU" sz="12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отмечен и </a:t>
            </a:r>
            <a:r>
              <a:rPr lang="ru-RU" sz="12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награжден каждый.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0" name="Picture 12" descr="C:\Users\device\Desktop\IMG_20260402_164629_9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80" y="60075"/>
            <a:ext cx="1824616" cy="243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C:\Users\device\Desktop\IMG-20251002-WA09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3248"/>
            <a:ext cx="1709160" cy="303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:\Users\device\Desktop\фото для презентации охрана труда профсоюз 2026\IMG_20260401_145221_9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236907"/>
            <a:ext cx="2016224" cy="14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8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4.2. Профсоюзное членство</a:t>
            </a:r>
            <a:endParaRPr lang="ru-RU" sz="1600" b="1" dirty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Сила </a:t>
            </a:r>
            <a:r>
              <a:rPr 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профсоюза — в единстве!</a:t>
            </a:r>
            <a:br>
              <a:rPr 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Мы гордимся высоким уровнем профсоюзного членства. Это доверие коллектива.</a:t>
            </a:r>
            <a:endParaRPr lang="ru-RU" sz="1600" b="0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device\Desktop\Screenshot_20260401_142146_Office Rea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79858"/>
            <a:ext cx="3240360" cy="52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evice\Desktop\фото для презентации охрана труда профсоюз 2026\IMG-20240328-WA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51" y="2060848"/>
            <a:ext cx="5568618" cy="4176464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131840" y="1179858"/>
            <a:ext cx="56886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В профсоюзе Центра творчества состоит 32 человека — это 91,4% от общего числа сотрудников (35 человек)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5"/>
            <a:ext cx="8352928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Раздел 1. СУОТ (Система управления охраной труда</a:t>
            </a:r>
            <a:r>
              <a:rPr lang="ru-RU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1.1.</a:t>
            </a:r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Нормативная база СУОТ</a:t>
            </a:r>
          </a:p>
          <a:p>
            <a:pPr algn="ctr"/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u="sng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Правовая основа нашей работы по охране труда.</a:t>
            </a:r>
            <a:br>
              <a:rPr lang="ru-RU" b="1" u="sng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Деятельность ППО по защите прав работников в области охраны труда строится на строгом соблюдении законодательства и локальных актов.</a:t>
            </a:r>
            <a:endParaRPr lang="ru-RU" b="0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vice\Desktop\ПРОФСОЮЗ\фото профсоюз\20260313_205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19291"/>
            <a:ext cx="2542263" cy="36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05790"/>
            <a:ext cx="2338645" cy="371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777716"/>
            <a:ext cx="8352928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C2D2E"/>
                </a:solidFill>
                <a:latin typeface="Arial"/>
              </a:rPr>
              <a:t> </a:t>
            </a:r>
            <a:r>
              <a:rPr lang="ru-RU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Правовая основа: Ст. 370 Трудового кодекса РФ (Право профсоюзов на осуществление контроля за соблюдением трудового законодательства).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01597"/>
            <a:ext cx="2657521" cy="37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8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13234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Раздел 5. Иное (Наши традиции и лица)</a:t>
            </a:r>
          </a:p>
          <a:p>
            <a:r>
              <a:rPr 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Слайд 5.1. Наши </a:t>
            </a:r>
            <a:r>
              <a:rPr lang="ru-RU" sz="16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традиции</a:t>
            </a:r>
          </a:p>
          <a:p>
            <a:pPr algn="ctr"/>
            <a:r>
              <a:rPr lang="ru-RU" sz="16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То, что нас объединяет.</a:t>
            </a:r>
            <a:r>
              <a:rPr lang="ru-RU" sz="1600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В нашем Центре сложились уникальные традиции, которые передаются от старших педагогов к молодым. Мы бережно их храним.</a:t>
            </a:r>
            <a:endParaRPr lang="ru-RU" sz="1600" b="0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72818"/>
            <a:ext cx="2592287" cy="19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3" y="4149081"/>
            <a:ext cx="4145607" cy="19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60250"/>
            <a:ext cx="2520280" cy="189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587" y="1736706"/>
            <a:ext cx="1434125" cy="191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 descr="C:\Users\device\Desktop\IMG-20250916-WA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13039"/>
            <a:ext cx="3009432" cy="22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97215"/>
            <a:ext cx="1621848" cy="227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9" y="3650682"/>
            <a:ext cx="1872207" cy="375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Мы - команда</a:t>
            </a:r>
            <a:endParaRPr lang="ru-RU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13325" y="3716776"/>
            <a:ext cx="197084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Педсовет с душой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68144" y="3433674"/>
            <a:ext cx="2952328" cy="375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Наши праздничные посиделки</a:t>
            </a:r>
            <a:endParaRPr lang="ru-RU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6059519"/>
            <a:ext cx="2520280" cy="410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Традиция. Юннаты</a:t>
            </a:r>
            <a:endParaRPr lang="ru-RU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6165304"/>
            <a:ext cx="3168352" cy="375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Наставничество. Опыт - молодым</a:t>
            </a:r>
            <a:endParaRPr lang="ru-RU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804248" y="6165303"/>
            <a:ext cx="2232248" cy="375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Наши именинники</a:t>
            </a:r>
            <a:endParaRPr lang="ru-RU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9466" name="Picture 10" descr="C:\Users\device\Desktop\фото для презентации охрана труда профсоюз 2026\IMG-20241004-WA05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12641"/>
            <a:ext cx="1413533" cy="188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7744" y="3697352"/>
            <a:ext cx="1845581" cy="3754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itchFamily="18" charset="0"/>
                <a:ea typeface="Calibri"/>
                <a:cs typeface="Times New Roman" pitchFamily="18" charset="0"/>
              </a:rPr>
              <a:t>Педагоги в почёте</a:t>
            </a:r>
            <a:endParaRPr lang="ru-RU" sz="16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5.2. Мы — одна команда!</a:t>
            </a:r>
          </a:p>
          <a:p>
            <a:pPr algn="ctr"/>
            <a:r>
              <a:rPr lang="ru-RU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Лица нашей ППО.</a:t>
            </a:r>
            <a:br>
              <a:rPr lang="ru-RU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Главное богатство профсоюзной организации — это люди. Активные, неравнодушные, творческие. Спасибо каждому за работу!</a:t>
            </a:r>
            <a:endParaRPr lang="ru-RU" b="1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20809"/>
            <a:ext cx="5256584" cy="3500718"/>
          </a:xfrm>
          <a:prstGeom prst="rect">
            <a:avLst/>
          </a:prstGeom>
          <a:ln/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0" y="6522154"/>
            <a:ext cx="9144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«Профсоюз — это моя защита», «С профсоюзом жить веселей</a:t>
            </a:r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device\Desktop\фото для презентации охрана труда профсоюз 2026\IMG-20250927-WA0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4128">
            <a:off x="120822" y="1495143"/>
            <a:ext cx="2000262" cy="150019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C:\Users\device\Desktop\фото для презентации охрана труда профсоюз 2026\IMG-20250919-WA0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239">
            <a:off x="7659425" y="1111434"/>
            <a:ext cx="1203178" cy="268117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9" name="Picture 5" descr="C:\Users\device\Desktop\фото для презентации охрана труда профсоюз 2026\IMG-20231005-WA0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2885">
            <a:off x="7415733" y="4548530"/>
            <a:ext cx="1471621" cy="1962161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30" name="Picture 6" descr="C:\Users\device\Desktop\фото для презентации охрана труда профсоюз 2026\IMG-20241004-WA05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9984">
            <a:off x="301001" y="4301114"/>
            <a:ext cx="1694738" cy="225965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31" name="Picture 7" descr="C:\Users\device\Desktop\20241004_1412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990">
            <a:off x="1270812" y="2965451"/>
            <a:ext cx="1149879" cy="153310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799">
            <a:off x="6277376" y="1307697"/>
            <a:ext cx="1351507" cy="1809058"/>
          </a:xfrm>
          <a:prstGeom prst="rect">
            <a:avLst/>
          </a:prstGeom>
          <a:ln/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947">
            <a:off x="2281253" y="1293408"/>
            <a:ext cx="1290671" cy="1725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4479">
            <a:off x="1757974" y="4720792"/>
            <a:ext cx="1088232" cy="14509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62114"/>
            <a:ext cx="1250081" cy="16658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727">
            <a:off x="3605135" y="1282451"/>
            <a:ext cx="1168060" cy="12888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40" y="3239023"/>
            <a:ext cx="836488" cy="1861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68" y="3291530"/>
            <a:ext cx="783207" cy="17424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7532">
            <a:off x="4814012" y="1272099"/>
            <a:ext cx="688486" cy="15289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6399">
            <a:off x="6252276" y="4885182"/>
            <a:ext cx="1108832" cy="14791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0084">
            <a:off x="5057959" y="5057349"/>
            <a:ext cx="1074831" cy="1434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1033">
            <a:off x="3803501" y="4964113"/>
            <a:ext cx="1116012" cy="1487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81" y="5164707"/>
            <a:ext cx="986365" cy="13159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35" y="1450400"/>
            <a:ext cx="916213" cy="12214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device\Desktop\IMG_20260403_115607_26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636">
            <a:off x="242196" y="840051"/>
            <a:ext cx="836679" cy="87589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04664"/>
            <a:ext cx="6696744" cy="2677656"/>
          </a:xfrm>
          <a:prstGeom prst="rect">
            <a:avLst/>
          </a:prstGeom>
          <a:solidFill>
            <a:srgbClr val="00B0F0"/>
          </a:solidFill>
          <a:ln/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28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Ваш </a:t>
            </a:r>
            <a:r>
              <a:rPr lang="ru-RU" sz="28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председатель ППО</a:t>
            </a:r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2800" b="1" dirty="0" err="1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Кривко</a:t>
            </a:r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Наталья Витальевна, </a:t>
            </a:r>
          </a:p>
          <a:p>
            <a:pPr algn="ctr"/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8 – 923 – 795 – 08 - 47. </a:t>
            </a:r>
          </a:p>
          <a:p>
            <a:pPr algn="ctr"/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28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девиз: </a:t>
            </a:r>
            <a:endParaRPr lang="ru-RU" sz="2800" b="1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"Профсоюз </a:t>
            </a:r>
            <a:r>
              <a:rPr lang="ru-RU" sz="28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— время действовать</a:t>
            </a:r>
            <a:r>
              <a:rPr lang="ru-RU" sz="28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!"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vice\Desktop\IMG_20260402_164629_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843789" cy="32271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vice\Desktop\IMG_20260318_191331_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7272808" cy="5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3"/>
            <a:ext cx="820891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Вопросы охраны труда на собрании ППО: отчёт, план, контроль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2951"/>
            <a:ext cx="2736304" cy="2113064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5847"/>
            <a:ext cx="2869610" cy="215118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203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7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1.2. Уполномоченный по охране </a:t>
            </a:r>
            <a:r>
              <a:rPr lang="ru-RU" sz="2000" b="1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труда</a:t>
            </a:r>
          </a:p>
          <a:p>
            <a:pPr algn="ctr"/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общественный инспектор (доверенное лицо).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усиления контроля за условиями труда в ППО избран уполномоченный (общественный инспектор) по охране труда. </a:t>
            </a:r>
            <a:endParaRPr lang="ru-RU" dirty="0" smtClean="0">
              <a:solidFill>
                <a:srgbClr val="2C2D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прошел обучение и регулярно проверяет готовность кабинетов.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vice\Desktop\20260316_115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560">
            <a:off x="467066" y="2415518"/>
            <a:ext cx="229263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vice\Desktop\20260316_115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167">
            <a:off x="2974644" y="2415517"/>
            <a:ext cx="2376101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1763688" cy="99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56" y="2100609"/>
            <a:ext cx="3592408" cy="4363784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51" name="Picture 3" descr="C:\Users\device\Desktop\IMG_20260330_165528_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91" y="5229200"/>
            <a:ext cx="2261097" cy="1521102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52" name="Picture 4" descr="C:\Users\device\Desktop\IMG_20260330_165548_1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33" y="2852936"/>
            <a:ext cx="2348332" cy="341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0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vice\Desktop\20260316_115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3859" y="2427569"/>
            <a:ext cx="5161000" cy="29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evice\Desktop\20260316_114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60" y="3645023"/>
            <a:ext cx="2010706" cy="281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Техническое состояние трёх зданий Центра творчества на постоянном контроле: проверка розеток и освещения, своевременная замена огнетушителей и перезарядка. Всё оборудование исправно и безопасно.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34280"/>
            <a:ext cx="1604095" cy="212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45024"/>
            <a:ext cx="2244978" cy="281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1595014" cy="212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0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3"/>
            <a:ext cx="864096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1.3. Информационная работа по охране труда</a:t>
            </a:r>
          </a:p>
          <a:p>
            <a:pPr algn="ctr"/>
            <a:r>
              <a:rPr lang="ru-RU" sz="16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Знать, чтобы соблюдать.</a:t>
            </a:r>
            <a:br>
              <a:rPr lang="ru-RU" sz="16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Мы регулярно информируем коллектив об изменениях в нормах охраны труда, требованиях безопасности и здоровом образе жизни.</a:t>
            </a:r>
            <a:endParaRPr lang="ru-RU" sz="1600" b="0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device\Desktop\20260316_114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9603"/>
            <a:ext cx="2808312" cy="2968765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173" name="Picture 5" descr="C:\Users\device\Desktop\Screenshot_20260318_205700_Yand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71" y="1279065"/>
            <a:ext cx="2183683" cy="3878128"/>
          </a:xfrm>
          <a:prstGeom prst="rect">
            <a:avLst/>
          </a:prstGeom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95536" y="5722558"/>
            <a:ext cx="5976664" cy="9417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latin typeface="Times New Roman" pitchFamily="18" charset="0"/>
                <a:ea typeface="Calibri"/>
                <a:cs typeface="Times New Roman" pitchFamily="18" charset="0"/>
              </a:rPr>
              <a:t>Безопасность и комфорт на контроле: </a:t>
            </a:r>
            <a:r>
              <a:rPr lang="ru-RU" sz="16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каждое утро </a:t>
            </a:r>
            <a:r>
              <a:rPr lang="ru-RU" sz="1600" b="1" i="1" dirty="0">
                <a:latin typeface="Times New Roman" pitchFamily="18" charset="0"/>
                <a:ea typeface="Calibri"/>
                <a:cs typeface="Times New Roman" pitchFamily="18" charset="0"/>
              </a:rPr>
              <a:t>мониторинг температуры в здании и каждого кабинета с докладом в городскую администрацию</a:t>
            </a:r>
            <a:endParaRPr lang="ru-RU" sz="1600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12771"/>
            <a:ext cx="2736850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581128"/>
            <a:ext cx="3248422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C2D2E"/>
                </a:solidFill>
                <a:latin typeface="Arial"/>
              </a:rPr>
              <a:t> </a:t>
            </a:r>
            <a:r>
              <a:rPr lang="ru-RU" sz="14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Правовая основа: Ст. 17 Федерального закона "О профессиональных союзах..." (право на информацию).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56" y="5337307"/>
            <a:ext cx="2636493" cy="1404061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23" y="1279065"/>
            <a:ext cx="3156581" cy="236743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146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1.4. Мероприятия по охране труда</a:t>
            </a:r>
          </a:p>
          <a:p>
            <a:pPr algn="ctr"/>
            <a:r>
              <a:rPr lang="ru-RU" sz="16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Охрана труда на практике.</a:t>
            </a:r>
            <a:br>
              <a:rPr lang="ru-RU" sz="1600" b="1" u="sng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Профсоюзный комитет участвует в комиссиях, контролирует выдачу СИЗ и проводит тематические мероприятия для сплочения коллектива и профилактики травматизма.</a:t>
            </a:r>
            <a:endParaRPr lang="ru-RU" sz="1600" b="0" i="0" dirty="0">
              <a:solidFill>
                <a:srgbClr val="2C2D2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5344"/>
            <a:ext cx="1413484" cy="251095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6" name="Picture 4" descr="C:\Users\device\Desktop\20260316_115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0" y="3622183"/>
            <a:ext cx="3024336" cy="22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vice\Desktop\ФОТО ОТ\IMG_20260313_143023_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7" y="1519591"/>
            <a:ext cx="3676646" cy="2451097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346828" y="5949280"/>
            <a:ext cx="847364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C2D2E"/>
                </a:solidFill>
                <a:latin typeface="Arial"/>
              </a:rPr>
              <a:t> </a:t>
            </a:r>
            <a:r>
              <a:rPr lang="ru-RU" sz="1400" b="1" dirty="0">
                <a:solidFill>
                  <a:srgbClr val="2C2D2E"/>
                </a:solidFill>
                <a:latin typeface="Times New Roman" pitchFamily="18" charset="0"/>
                <a:cs typeface="Times New Roman" pitchFamily="18" charset="0"/>
              </a:rPr>
              <a:t>Приказ Минтруда от 29.10.2021 № 776н (Примерное положение о СУОТ).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 descr="C:\Users\device\Desktop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63" y="4048374"/>
            <a:ext cx="2455487" cy="18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56793"/>
            <a:ext cx="1750338" cy="244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92" y="4048374"/>
            <a:ext cx="2756504" cy="183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31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15122"/>
            <a:ext cx="2272311" cy="303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9" y="548680"/>
            <a:ext cx="20542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56" y="548680"/>
            <a:ext cx="205299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8" y="1066205"/>
            <a:ext cx="295751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2811"/>
            <a:ext cx="226853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4624"/>
            <a:ext cx="871296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соответствии с Трудовым кодексом РФ (ст. 21, 212–213) вся деятельность работников документально регламентирована: от членства в профсоюзе и награждений в трудовой книжке до обязательного прохождения медосмотров с оформлением личной медицинской книжки и заключения.</a:t>
            </a: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2811"/>
            <a:ext cx="2148353" cy="3045416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641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24936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Раздел 2. Общественная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2.1. Мы — часть большого профсоюзного движения</a:t>
            </a:r>
          </a:p>
          <a:p>
            <a:pPr algn="ctr"/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Вместе с Федерацией профсоюзов Алтая.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Члены нашей ППО активно участвуют в городских и краевых мероприятиях, демонстрируя солидарность и единство.</a:t>
            </a:r>
          </a:p>
        </p:txBody>
      </p:sp>
      <p:pic>
        <p:nvPicPr>
          <p:cNvPr id="4098" name="Picture 2" descr="C:\Users\device\Desktop\IMG-20250919-WA0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0" y="4008212"/>
            <a:ext cx="3814577" cy="25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vice\Desktop\IMG-20250919-WA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39" y="3983064"/>
            <a:ext cx="3813102" cy="254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5104"/>
            <a:ext cx="2827299" cy="212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59" y="1845104"/>
            <a:ext cx="2843532" cy="213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device\Desktop\фото для презентации охрана труда профсоюз 2026\IMG-20240509-WA1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27" y="1909190"/>
            <a:ext cx="2746814" cy="206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device\Desktop\фото для презентации охрана труда профсоюз 2026\IMG-20240509-WA12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008213"/>
            <a:ext cx="1811591" cy="1358692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680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5014</TotalTime>
  <Words>627</Words>
  <Application>Microsoft Office PowerPoint</Application>
  <PresentationFormat>Экран (4:3)</PresentationFormat>
  <Paragraphs>79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device</dc:creator>
  <cp:lastModifiedBy>device</cp:lastModifiedBy>
  <cp:revision>136</cp:revision>
  <dcterms:created xsi:type="dcterms:W3CDTF">2026-03-18T10:37:33Z</dcterms:created>
  <dcterms:modified xsi:type="dcterms:W3CDTF">2026-04-03T05:01:00Z</dcterms:modified>
</cp:coreProperties>
</file>